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Average"/>
      <p:regular r:id="rId28"/>
    </p:embeddedFont>
    <p:embeddedFont>
      <p:font typeface="Oswal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verage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b8cf42ae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0b8cf42ae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995b782b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0995b782b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b8cf42ae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0b8cf42ae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0b8cf42ae6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0b8cf42ae6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b8cf42ae6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0b8cf42ae6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b8cf42ae6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0b8cf42ae6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b8cf42ae6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0b8cf42ae6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b8cf42ae6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0b8cf42ae6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b8cf42ae6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0b8cf42ae6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b8cf42ae6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0b8cf42ae6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0995b782bf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0995b782b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cbedeeb2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0cbedeeb2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cbedeeb2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0cbedeeb2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cbedeeb2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cbedeeb2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995b782b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0995b782b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0995b782b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0995b782b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0995b782b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0995b782b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https://www.geogebra.org/m/bAnquQpH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0995b782bf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0995b782b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https://www.geogebra.org/m/bAnquQpH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995b782bf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995b782bf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995b782bf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995b782b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b8cf42ae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0b8cf42ae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gif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gif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TypeDefinition/ETC-Programmer-Workshop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gif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6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ETC </a:t>
            </a:r>
            <a:r>
              <a:rPr lang="en"/>
              <a:t>Programmer </a:t>
            </a:r>
            <a:r>
              <a:rPr lang="en"/>
              <a:t>Student Workshop 1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D9D9D9"/>
                </a:solidFill>
              </a:rPr>
              <a:t>Basic Linear Algebra for Game Programmers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350" y="2526375"/>
            <a:ext cx="3756650" cy="26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14725"/>
            <a:ext cx="5082550" cy="183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550" y="228150"/>
            <a:ext cx="2992051" cy="22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 - Example 2 (Stealth Game)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Stealth Game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Player is sneaking past enemy.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Enemy’s field of view is 90°.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Enemy detects player if player</a:t>
            </a:r>
            <a:br>
              <a:rPr lang="en"/>
            </a:br>
            <a:r>
              <a:rPr lang="en"/>
              <a:t>is within the enemy’s field of view.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Use dot product to check if the player is inside</a:t>
            </a:r>
            <a:br>
              <a:rPr lang="en">
                <a:solidFill>
                  <a:srgbClr val="FFFF00"/>
                </a:solidFill>
              </a:rPr>
            </a:br>
            <a:r>
              <a:rPr lang="en">
                <a:solidFill>
                  <a:srgbClr val="FFFF00"/>
                </a:solidFill>
              </a:rPr>
              <a:t>the enemy’s field of view.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175" y="2788575"/>
            <a:ext cx="3957825" cy="23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 - Angle Between 2 Vectors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 the formula to find the smallest angle between 2 vectors.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</a:t>
            </a:r>
            <a:r>
              <a:rPr lang="en"/>
              <a:t>⋅B = |A||B|cosθ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</a:t>
            </a:r>
            <a:r>
              <a:rPr lang="en"/>
              <a:t>osθ = (A⋅B) / (|A||B|)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θ = acos[(A⋅B) / (|A||B|)], </a:t>
            </a:r>
            <a:r>
              <a:rPr b="1" lang="en">
                <a:solidFill>
                  <a:srgbClr val="FFFF00"/>
                </a:solidFill>
              </a:rPr>
              <a:t>where 0 ≤ θ ≤ π</a:t>
            </a:r>
            <a:endParaRPr b="1"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above formula is further simplified if A and B are unit vectors.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A and B are unit vectors, |A||B| = 1, then θ = acos(A⋅B).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This formula only gives you the </a:t>
            </a:r>
            <a:r>
              <a:rPr i="1" lang="en"/>
              <a:t>smallest angle</a:t>
            </a:r>
            <a:br>
              <a:rPr lang="en"/>
            </a:br>
            <a:r>
              <a:rPr lang="en"/>
              <a:t>between 2 vectors!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θ is never negative!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θ doesn’t give you the &lt; 0 and &gt; π range!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430" y="2641226"/>
            <a:ext cx="2504574" cy="250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175" y="2788575"/>
            <a:ext cx="3957825" cy="23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881375" cy="2028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3 - Tower Defence (Mini Exercise)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Tower Defence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are in-charge of programming the turret in a tower defense game.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need to rotate the turret to face the enemy.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already know how to calculate how many degrees to rotate your turret.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■"/>
            </a:pPr>
            <a:r>
              <a:rPr lang="en">
                <a:solidFill>
                  <a:srgbClr val="FFFF00"/>
                </a:solidFill>
              </a:rPr>
              <a:t>But how do you know to rotate clockwise or anti-clockwise?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2600313"/>
            <a:ext cx="57150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3 - Tower Defence (Mini Exercise)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a minute to think about it!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to recall your undergrad linear algebra!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Hint: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It’s written in the contents section of this presentation. 😛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examples here will be uploaded to GitHub for future reference.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https://github.com/TypeDefinition/ETC-Programmer-Workshops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Product - What is it?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1152475"/>
            <a:ext cx="8520600" cy="39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What is the intuition behind it?</a:t>
            </a:r>
            <a:endParaRPr sz="1765"/>
          </a:p>
          <a:p>
            <a:pPr indent="-3171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Takes in 2 vectors and spits out a vector orthogonal to the input vectors.</a:t>
            </a:r>
            <a:endParaRPr sz="1395"/>
          </a:p>
          <a:p>
            <a:pPr indent="-3171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Length of resultant vector is equivalent to area of parallelogram form by the 2 input vectors.</a:t>
            </a:r>
            <a:endParaRPr sz="1395"/>
          </a:p>
          <a:p>
            <a:pPr indent="-3171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A×B = -(B×A)</a:t>
            </a:r>
            <a:endParaRPr sz="1395"/>
          </a:p>
          <a:p>
            <a:pPr indent="-317182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■"/>
            </a:pPr>
            <a:r>
              <a:rPr i="1" lang="en" sz="1395"/>
              <a:t>Cross product is anticommutative! Order of operands matter!</a:t>
            </a:r>
            <a:endParaRPr i="1" sz="1395"/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Formula</a:t>
            </a:r>
            <a:endParaRPr sz="1765"/>
          </a:p>
          <a:p>
            <a:pPr indent="-3171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Let A = (x</a:t>
            </a:r>
            <a:r>
              <a:rPr baseline="-25000" lang="en" sz="1395"/>
              <a:t>A</a:t>
            </a:r>
            <a:r>
              <a:rPr lang="en" sz="1395"/>
              <a:t>, y</a:t>
            </a:r>
            <a:r>
              <a:rPr baseline="-25000" lang="en" sz="1395"/>
              <a:t>A</a:t>
            </a:r>
            <a:r>
              <a:rPr lang="en" sz="1395"/>
              <a:t>, z</a:t>
            </a:r>
            <a:r>
              <a:rPr baseline="-25000" lang="en" sz="1395"/>
              <a:t>A</a:t>
            </a:r>
            <a:r>
              <a:rPr lang="en" sz="1395"/>
              <a:t>), B = (x</a:t>
            </a:r>
            <a:r>
              <a:rPr baseline="-25000" lang="en" sz="1395"/>
              <a:t>B</a:t>
            </a:r>
            <a:r>
              <a:rPr lang="en" sz="1395"/>
              <a:t>, y</a:t>
            </a:r>
            <a:r>
              <a:rPr baseline="-25000" lang="en" sz="1395"/>
              <a:t>B</a:t>
            </a:r>
            <a:r>
              <a:rPr lang="en" sz="1395"/>
              <a:t>, z</a:t>
            </a:r>
            <a:r>
              <a:rPr baseline="-25000" lang="en" sz="1395"/>
              <a:t>B</a:t>
            </a:r>
            <a:r>
              <a:rPr lang="en" sz="1395"/>
              <a:t>)</a:t>
            </a:r>
            <a:endParaRPr sz="1395"/>
          </a:p>
          <a:p>
            <a:pPr indent="-3171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Then, A×B = |A||B|sinθ</a:t>
            </a:r>
            <a:endParaRPr sz="1395"/>
          </a:p>
          <a:p>
            <a:pPr indent="-3171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And, A×B = (y</a:t>
            </a:r>
            <a:r>
              <a:rPr baseline="-25000" lang="en" sz="1395"/>
              <a:t>A</a:t>
            </a:r>
            <a:r>
              <a:rPr lang="en" sz="1395"/>
              <a:t>z</a:t>
            </a:r>
            <a:r>
              <a:rPr baseline="-25000" lang="en" sz="1395"/>
              <a:t>B</a:t>
            </a:r>
            <a:r>
              <a:rPr lang="en" sz="1395"/>
              <a:t> - z</a:t>
            </a:r>
            <a:r>
              <a:rPr baseline="-25000" lang="en" sz="1395"/>
              <a:t>A</a:t>
            </a:r>
            <a:r>
              <a:rPr lang="en" sz="1395"/>
              <a:t>y</a:t>
            </a:r>
            <a:r>
              <a:rPr baseline="-25000" lang="en" sz="1395"/>
              <a:t>B</a:t>
            </a:r>
            <a:r>
              <a:rPr lang="en" sz="1395"/>
              <a:t>, z</a:t>
            </a:r>
            <a:r>
              <a:rPr baseline="-25000" lang="en" sz="1395"/>
              <a:t>A</a:t>
            </a:r>
            <a:r>
              <a:rPr lang="en" sz="1395"/>
              <a:t>x</a:t>
            </a:r>
            <a:r>
              <a:rPr baseline="-25000" lang="en" sz="1395"/>
              <a:t>B</a:t>
            </a:r>
            <a:r>
              <a:rPr lang="en" sz="1395"/>
              <a:t> - x</a:t>
            </a:r>
            <a:r>
              <a:rPr baseline="-25000" lang="en" sz="1395"/>
              <a:t>A</a:t>
            </a:r>
            <a:r>
              <a:rPr lang="en" sz="1395"/>
              <a:t>z</a:t>
            </a:r>
            <a:r>
              <a:rPr baseline="-25000" lang="en" sz="1395"/>
              <a:t>B</a:t>
            </a:r>
            <a:r>
              <a:rPr lang="en" sz="1395"/>
              <a:t>, x</a:t>
            </a:r>
            <a:r>
              <a:rPr baseline="-25000" lang="en" sz="1395"/>
              <a:t>A</a:t>
            </a:r>
            <a:r>
              <a:rPr lang="en" sz="1395"/>
              <a:t>y</a:t>
            </a:r>
            <a:r>
              <a:rPr baseline="-25000" lang="en" sz="1395"/>
              <a:t>B</a:t>
            </a:r>
            <a:r>
              <a:rPr lang="en" sz="1395"/>
              <a:t> - y</a:t>
            </a:r>
            <a:r>
              <a:rPr baseline="-25000" lang="en" sz="1395"/>
              <a:t>A</a:t>
            </a:r>
            <a:r>
              <a:rPr lang="en" sz="1395"/>
              <a:t>x</a:t>
            </a:r>
            <a:r>
              <a:rPr baseline="-25000" lang="en" sz="1395"/>
              <a:t>B</a:t>
            </a:r>
            <a:r>
              <a:rPr lang="en" sz="1395"/>
              <a:t>)</a:t>
            </a:r>
            <a:endParaRPr sz="1395"/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Notes:</a:t>
            </a:r>
            <a:endParaRPr sz="1765"/>
          </a:p>
          <a:p>
            <a:pPr indent="-3171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Unity uses a left-hand coordinate system.</a:t>
            </a:r>
            <a:endParaRPr sz="1395"/>
          </a:p>
          <a:p>
            <a:pPr indent="-3171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Stretch your fingers as shown in the diagram on the right.</a:t>
            </a:r>
            <a:endParaRPr sz="1395"/>
          </a:p>
          <a:p>
            <a:pPr indent="-3171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Cross product of your thumb and index finger is your</a:t>
            </a:r>
            <a:br>
              <a:rPr lang="en" sz="1395"/>
            </a:br>
            <a:r>
              <a:rPr lang="en" sz="1395"/>
              <a:t>middle finger.</a:t>
            </a:r>
            <a:endParaRPr sz="1395"/>
          </a:p>
          <a:p>
            <a:pPr indent="-3171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Cross product of your index finger and your thumb is</a:t>
            </a:r>
            <a:br>
              <a:rPr lang="en" sz="1395"/>
            </a:br>
            <a:r>
              <a:rPr lang="en" sz="1395"/>
              <a:t>the opposite of your middle finger.</a:t>
            </a:r>
            <a:endParaRPr sz="13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765"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574" y="3214499"/>
            <a:ext cx="3400425" cy="19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750" y="3703374"/>
            <a:ext cx="5269249" cy="23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50" y="975525"/>
            <a:ext cx="5498551" cy="27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434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Projection - Example 4 (</a:t>
            </a:r>
            <a:r>
              <a:rPr lang="en"/>
              <a:t>Laser</a:t>
            </a:r>
            <a:r>
              <a:rPr lang="en"/>
              <a:t>)</a:t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are making a platformer game</a:t>
            </a:r>
            <a:r>
              <a:rPr lang="en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of the obstacles in the game is a laser which bounces off the walls.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Use vector projection to calculate the laser bounce direction.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925" y="2279675"/>
            <a:ext cx="3147075" cy="28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Projection - What is it?</a:t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What is the intuition behind it?</a:t>
            </a:r>
            <a:endParaRPr sz="1765"/>
          </a:p>
          <a:p>
            <a:pPr indent="-3171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Projecting A onto B, or proj</a:t>
            </a:r>
            <a:r>
              <a:rPr baseline="-25000" lang="en" sz="1395"/>
              <a:t>B</a:t>
            </a:r>
            <a:r>
              <a:rPr lang="en" sz="1395"/>
              <a:t>A, gives us the component of A that is in the same direction as B.</a:t>
            </a:r>
            <a:endParaRPr sz="1395"/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Formula</a:t>
            </a:r>
            <a:endParaRPr sz="1765"/>
          </a:p>
          <a:p>
            <a:pPr indent="-3171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proj</a:t>
            </a:r>
            <a:r>
              <a:rPr baseline="-25000" lang="en" sz="1395"/>
              <a:t>B</a:t>
            </a:r>
            <a:r>
              <a:rPr lang="en" sz="1395"/>
              <a:t>A = [(</a:t>
            </a:r>
            <a:r>
              <a:rPr lang="en"/>
              <a:t>A⋅B</a:t>
            </a:r>
            <a:r>
              <a:rPr lang="en" sz="1395"/>
              <a:t>)/(B</a:t>
            </a:r>
            <a:r>
              <a:rPr lang="en"/>
              <a:t>⋅B)] * B</a:t>
            </a:r>
            <a:endParaRPr sz="1395"/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Notes:</a:t>
            </a:r>
            <a:endParaRPr sz="1765"/>
          </a:p>
          <a:p>
            <a:pPr indent="-3171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Notice that the vector projection formula normalises B.</a:t>
            </a:r>
            <a:endParaRPr sz="1395"/>
          </a:p>
          <a:p>
            <a:pPr indent="-3171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Therefore the projection is not affected by the magnitude of B, for |B| &gt; 0.</a:t>
            </a:r>
            <a:endParaRPr sz="1395"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00" y="2868900"/>
            <a:ext cx="3002074" cy="219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Covered Today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Quick Recap of Vectors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Dot Product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Cross Product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Vector Projection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</a:t>
            </a: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530517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8410" y="2"/>
            <a:ext cx="3565591" cy="20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6925" y="2279675"/>
            <a:ext cx="3147075" cy="28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of Today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can we apply linear algebra in our games?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is it useful to us as programmers?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some scenarios where we can </a:t>
            </a:r>
            <a:r>
              <a:rPr lang="en"/>
              <a:t>apply these linear algebra concepts?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Recap of Vectors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44060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quantity that has both direction and magnitude (length).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</a:t>
            </a:r>
            <a:r>
              <a:rPr lang="en"/>
              <a:t> to represent many things such as direction, velocity, forces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vector of length 1 is known as a </a:t>
            </a:r>
            <a:r>
              <a:rPr i="1" lang="en"/>
              <a:t>unit vector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games, we generally use 2D and 3D vectors.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</a:t>
            </a:r>
            <a:r>
              <a:rPr baseline="-25000" lang="en"/>
              <a:t>2D</a:t>
            </a:r>
            <a:r>
              <a:rPr lang="en"/>
              <a:t> = (x, 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</a:t>
            </a:r>
            <a:r>
              <a:rPr baseline="-25000" lang="en"/>
              <a:t>3D</a:t>
            </a:r>
            <a:r>
              <a:rPr lang="en"/>
              <a:t> = (x, y, z)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Addition (Tip-to-Tail)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Vectors can be summed using the tip-to-tail method.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1: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= (5, 0)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 = (0, 4)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 = A + B = (5, 4)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051" y="2082876"/>
            <a:ext cx="2824149" cy="24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Addition (Tip-to-Tail)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Vectors can be summed using the tip-to-tail method.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2: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= (6, 5)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 = (-2, 2)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 = A + B = (4, 7)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004" y="2061625"/>
            <a:ext cx="2775276" cy="284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 - Example 1 (</a:t>
            </a:r>
            <a:r>
              <a:rPr lang="en"/>
              <a:t>Horror Game</a:t>
            </a:r>
            <a:r>
              <a:rPr lang="en"/>
              <a:t>)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Horror Game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Player trapped in a room with multiple monster spawners.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only want to spawn monsters BEHIND the player to maximise the scariness.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Use dot product to check if spawner is behind player.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350" y="2526375"/>
            <a:ext cx="3756650" cy="26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 - What is it? 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intuition behind it?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Tells us how much 2 vectors point in the same direction.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Formula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Let A = (x</a:t>
            </a:r>
            <a:r>
              <a:rPr baseline="-25000" lang="en"/>
              <a:t>A</a:t>
            </a:r>
            <a:r>
              <a:rPr lang="en"/>
              <a:t>, y</a:t>
            </a:r>
            <a:r>
              <a:rPr baseline="-25000" lang="en"/>
              <a:t>A</a:t>
            </a:r>
            <a:r>
              <a:rPr lang="en"/>
              <a:t>, z</a:t>
            </a:r>
            <a:r>
              <a:rPr baseline="-25000" lang="en"/>
              <a:t>A</a:t>
            </a:r>
            <a:r>
              <a:rPr lang="en"/>
              <a:t>), B = (x</a:t>
            </a:r>
            <a:r>
              <a:rPr baseline="-25000" lang="en"/>
              <a:t>B</a:t>
            </a:r>
            <a:r>
              <a:rPr lang="en"/>
              <a:t>, y</a:t>
            </a:r>
            <a:r>
              <a:rPr baseline="-25000" lang="en"/>
              <a:t>B</a:t>
            </a:r>
            <a:r>
              <a:rPr lang="en"/>
              <a:t>, z</a:t>
            </a:r>
            <a:r>
              <a:rPr baseline="-25000" lang="en"/>
              <a:t>B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Then, A⋅B = (X</a:t>
            </a:r>
            <a:r>
              <a:rPr baseline="-25000" lang="en"/>
              <a:t>A</a:t>
            </a:r>
            <a:r>
              <a:rPr lang="en"/>
              <a:t>)(X</a:t>
            </a:r>
            <a:r>
              <a:rPr baseline="-25000" lang="en"/>
              <a:t>B</a:t>
            </a:r>
            <a:r>
              <a:rPr lang="en"/>
              <a:t>) + (Y</a:t>
            </a:r>
            <a:r>
              <a:rPr baseline="-25000" lang="en"/>
              <a:t>A</a:t>
            </a:r>
            <a:r>
              <a:rPr lang="en"/>
              <a:t>)(Y</a:t>
            </a:r>
            <a:r>
              <a:rPr baseline="-25000" lang="en"/>
              <a:t>B</a:t>
            </a:r>
            <a:r>
              <a:rPr lang="en"/>
              <a:t>) + (Z</a:t>
            </a:r>
            <a:r>
              <a:rPr baseline="-25000" lang="en"/>
              <a:t>A</a:t>
            </a:r>
            <a:r>
              <a:rPr lang="en"/>
              <a:t>)(Z</a:t>
            </a:r>
            <a:r>
              <a:rPr baseline="-25000" lang="en"/>
              <a:t>B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tips: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angle between 2 vectors are less than 90°, the dot product is POSITIVE.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angle between 2 vectors are more than 90°, the dot product is NEGATIVE.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angle between 2 vectors are exactly 90°, the dot product is ZERO.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 - </a:t>
            </a:r>
            <a:r>
              <a:rPr lang="en"/>
              <a:t>Positivity and Negativity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3435475"/>
            <a:ext cx="25425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Angle &gt; 90</a:t>
            </a:r>
            <a:r>
              <a:rPr lang="en" sz="1000"/>
              <a:t>°:</a:t>
            </a:r>
            <a:endParaRPr sz="1000"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(2, 4) ⋅ (-1, -4)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(2)(-1) + (4)(-4)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-18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00"/>
                </a:solidFill>
              </a:rPr>
              <a:t>∴ </a:t>
            </a:r>
            <a:r>
              <a:rPr lang="en" sz="1000">
                <a:solidFill>
                  <a:srgbClr val="FFFF00"/>
                </a:solidFill>
              </a:rPr>
              <a:t>(2, 4) ⋅ (-1, -4) </a:t>
            </a:r>
            <a:r>
              <a:rPr lang="en" sz="1000">
                <a:solidFill>
                  <a:srgbClr val="FFFF00"/>
                </a:solidFill>
              </a:rPr>
              <a:t>&lt; 0</a:t>
            </a:r>
            <a:endParaRPr sz="1000">
              <a:solidFill>
                <a:srgbClr val="FFFF00"/>
              </a:solidFill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447250"/>
            <a:ext cx="1453225" cy="190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0900" y="1447250"/>
            <a:ext cx="1608494" cy="19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2925" y="1447250"/>
            <a:ext cx="1539027" cy="19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479338" y="3435475"/>
            <a:ext cx="21339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Angle &lt; 90°:</a:t>
            </a:r>
            <a:endParaRPr sz="1000"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(2, 4) ⋅ (2, 1)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(2)(2) + (4)(1)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8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00"/>
                </a:solidFill>
              </a:rPr>
              <a:t>∴ (2, 4) ⋅ (2, 1)</a:t>
            </a:r>
            <a:r>
              <a:rPr lang="en" sz="1000">
                <a:solidFill>
                  <a:srgbClr val="FFFF00"/>
                </a:solidFill>
              </a:rPr>
              <a:t> &gt; 0</a:t>
            </a:r>
            <a:endParaRPr sz="1000">
              <a:solidFill>
                <a:srgbClr val="FFFF00"/>
              </a:solidFill>
            </a:endParaRPr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6520888" y="3507200"/>
            <a:ext cx="21339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Angle = 90°:</a:t>
            </a:r>
            <a:endParaRPr sz="1000"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(0, 3) ⋅ (2, 0)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(0)(2) + (3)(0)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0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00"/>
                </a:solidFill>
              </a:rPr>
              <a:t>∴ (0, 3) ⋅ (2, 0) = 0</a:t>
            </a:r>
            <a:endParaRPr sz="1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